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7" r:id="rId1"/>
  </p:sldMasterIdLst>
  <p:notesMasterIdLst>
    <p:notesMasterId r:id="rId35"/>
  </p:notesMasterIdLst>
  <p:sldIdLst>
    <p:sldId id="256" r:id="rId2"/>
    <p:sldId id="258" r:id="rId3"/>
    <p:sldId id="340" r:id="rId4"/>
    <p:sldId id="341" r:id="rId5"/>
    <p:sldId id="299" r:id="rId6"/>
    <p:sldId id="342" r:id="rId7"/>
    <p:sldId id="343" r:id="rId8"/>
    <p:sldId id="324" r:id="rId9"/>
    <p:sldId id="339" r:id="rId10"/>
    <p:sldId id="345" r:id="rId11"/>
    <p:sldId id="346" r:id="rId12"/>
    <p:sldId id="334" r:id="rId13"/>
    <p:sldId id="352" r:id="rId14"/>
    <p:sldId id="347" r:id="rId15"/>
    <p:sldId id="349" r:id="rId16"/>
    <p:sldId id="350" r:id="rId17"/>
    <p:sldId id="351" r:id="rId18"/>
    <p:sldId id="348" r:id="rId19"/>
    <p:sldId id="335" r:id="rId20"/>
    <p:sldId id="353" r:id="rId21"/>
    <p:sldId id="354" r:id="rId22"/>
    <p:sldId id="355" r:id="rId23"/>
    <p:sldId id="356" r:id="rId24"/>
    <p:sldId id="359" r:id="rId25"/>
    <p:sldId id="360" r:id="rId26"/>
    <p:sldId id="361" r:id="rId27"/>
    <p:sldId id="357" r:id="rId28"/>
    <p:sldId id="344" r:id="rId29"/>
    <p:sldId id="336" r:id="rId30"/>
    <p:sldId id="363" r:id="rId31"/>
    <p:sldId id="364" r:id="rId32"/>
    <p:sldId id="369" r:id="rId33"/>
    <p:sldId id="366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93"/>
    <p:restoredTop sz="80045"/>
  </p:normalViewPr>
  <p:slideViewPr>
    <p:cSldViewPr snapToGrid="0" snapToObjects="1">
      <p:cViewPr varScale="1">
        <p:scale>
          <a:sx n="80" d="100"/>
          <a:sy n="80" d="100"/>
        </p:scale>
        <p:origin x="19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0.png>
</file>

<file path=ppt/media/image11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.tiff>
</file>

<file path=ppt/media/image3.png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8FD21E-2DCD-2043-B6BA-3087D24B32D5}" type="datetimeFigureOut">
              <a:rPr lang="en-US" smtClean="0"/>
              <a:t>10/30/22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1028DC-320A-2242-A547-8AABFE5BE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063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6908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01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08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804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5453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11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618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6032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255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992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6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0185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7830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17467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4423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54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2638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238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Отсюда следует продолжительность эксперимента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9741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097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931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42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4483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083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829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619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903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Отсюда следует продолжительность эксперимента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62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many tests, </a:t>
            </a:r>
            <a:r>
              <a:rPr lang="el-G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α*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become very small. This reduces power, which means that we are very unlikely to make any true discoveries.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5435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many tests, </a:t>
            </a:r>
            <a:r>
              <a:rPr lang="el-G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α*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become very small. This reduces power, which means that we are very unlikely to make any true discoveries.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276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1028DC-320A-2242-A547-8AABFE5BE04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801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3D1E749-D1B4-9443-AB5F-BF0178DCDD4B}" type="datetime1">
              <a:rPr lang="en-US" smtClean="0"/>
              <a:t>10/30/22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07512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3A082-4C5A-AF41-85C0-6EE28D55EDF3}" type="datetime1">
              <a:rPr lang="en-US" smtClean="0"/>
              <a:t>10/30/22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7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88373-E9E6-7241-AF3C-8521AFA59228}" type="datetime1">
              <a:rPr lang="en-US" smtClean="0"/>
              <a:t>10/30/22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4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B2CD15-565C-E848-969E-0476A72D88D2}" type="datetime1">
              <a:rPr lang="en-US" smtClean="0"/>
              <a:t>10/30/22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39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001DB2-A77D-FF41-9B4C-CF559AF71F35}" type="datetime1">
              <a:rPr lang="en-US" smtClean="0"/>
              <a:t>10/30/22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5541898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67B62-85CC-0849-8F53-C82E330355E8}" type="datetime1">
              <a:rPr lang="en-US" smtClean="0"/>
              <a:t>10/30/22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894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8A07B-4A8B-B24A-B724-B0F915F619E4}" type="datetime1">
              <a:rPr lang="en-US" smtClean="0"/>
              <a:t>10/30/22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73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225A6-276D-A948-BE1E-E170F1C049CD}" type="datetime1">
              <a:rPr lang="en-US" smtClean="0"/>
              <a:t>10/30/22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84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7B34A-B4AC-9449-99D4-278B67C753D7}" type="datetime1">
              <a:rPr lang="en-US" smtClean="0"/>
              <a:t>10/30/22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757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C6D0895-4D9F-544C-9BFA-FA1D42844657}" type="datetime1">
              <a:rPr lang="en-US" smtClean="0"/>
              <a:t>10/30/22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6186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229377-158A-4048-A69C-C309AFFF6D51}" type="datetime1">
              <a:rPr lang="en-US" smtClean="0"/>
              <a:t>10/30/22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99752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2218D6BF-CE95-2648-A8C2-E2711EB71AA3}" type="datetime1">
              <a:rPr lang="en-US" smtClean="0"/>
              <a:t>10/30/22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B61DA6A9-C5D4-2F4D-8DB6-0A5B937119C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5135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vanmiller.org/ab-testing/sample-size.html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642BF-514C-674F-9A58-F472FB8687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Аб-тестирование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E6C0AA-6525-1040-BD7D-D8F6757795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2400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Байдина</a:t>
            </a:r>
            <a:r>
              <a:rPr lang="ru-RU" sz="2400" dirty="0">
                <a:solidFill>
                  <a:schemeClr val="tx2">
                    <a:lumMod val="75000"/>
                    <a:lumOff val="25000"/>
                  </a:schemeClr>
                </a:solidFill>
              </a:rPr>
              <a:t> Ксения, Яндекс Такси</a:t>
            </a:r>
            <a:endParaRPr lang="en-US" sz="2400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46D71-6D98-0C4D-9BB4-1FD2304E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54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>
            <a:normAutofit/>
          </a:bodyPr>
          <a:lstStyle/>
          <a:p>
            <a:r>
              <a:rPr lang="ru-RU" dirty="0"/>
              <a:t>Виды разбиения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93034"/>
            <a:ext cx="9601200" cy="4076113"/>
          </a:xfrm>
        </p:spPr>
        <p:txBody>
          <a:bodyPr>
            <a:normAutofit/>
          </a:bodyPr>
          <a:lstStyle/>
          <a:p>
            <a:r>
              <a:rPr lang="ru-RU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По визитам</a:t>
            </a:r>
          </a:p>
          <a:p>
            <a:r>
              <a:rPr lang="ru-RU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По пользователям</a:t>
            </a:r>
          </a:p>
          <a:p>
            <a:endParaRPr lang="ru-RU" sz="2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ru-RU" sz="2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18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5010150"/>
          </a:xfrm>
        </p:spPr>
        <p:txBody>
          <a:bodyPr anchor="ctr">
            <a:normAutofit/>
          </a:bodyPr>
          <a:lstStyle/>
          <a:p>
            <a:pPr algn="ctr"/>
            <a:r>
              <a:rPr lang="ru-RU" sz="7200" dirty="0"/>
              <a:t>Проанализировать результаты</a:t>
            </a:r>
            <a:endParaRPr lang="en-US" sz="72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475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4556006"/>
            <a:ext cx="9885972" cy="18973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/>
              <a:t>Добавили рекомендации</a:t>
            </a:r>
          </a:p>
          <a:p>
            <a:r>
              <a:rPr lang="ru-RU" sz="2800" dirty="0"/>
              <a:t>Средний чек старой версии – </a:t>
            </a:r>
            <a:r>
              <a:rPr lang="en-US" sz="2800" dirty="0"/>
              <a:t>$34.5</a:t>
            </a:r>
            <a:endParaRPr lang="ru-RU" sz="2800" dirty="0"/>
          </a:p>
          <a:p>
            <a:r>
              <a:rPr lang="ru-RU" sz="2800" dirty="0"/>
              <a:t>Средний чек старой версии – </a:t>
            </a:r>
            <a:r>
              <a:rPr lang="en-US" sz="2800" dirty="0"/>
              <a:t>$37.2</a:t>
            </a:r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12</a:t>
            </a:fld>
            <a:endParaRPr lang="en-US"/>
          </a:p>
        </p:txBody>
      </p:sp>
      <p:pic>
        <p:nvPicPr>
          <p:cNvPr id="2050" name="Picture 2" descr="Apriori Algorithm for Product Recommendations - Effective Cross-Selling">
            <a:extLst>
              <a:ext uri="{FF2B5EF4-FFF2-40B4-BE49-F238E27FC236}">
                <a16:creationId xmlns:a16="http://schemas.microsoft.com/office/drawing/2014/main" id="{CE1DF6B9-94F8-285C-7166-528FFC103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656978"/>
            <a:ext cx="6496050" cy="3635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87782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A8D88E3-9B54-1644-174F-172FE76D8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Как могут выглядеть распределения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458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Статистические гипотезы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i="1" dirty="0"/>
              <a:t>H0:</a:t>
            </a:r>
            <a:endParaRPr lang="ru-RU" sz="2800" i="1" dirty="0"/>
          </a:p>
          <a:p>
            <a:r>
              <a:rPr lang="ru-RU" sz="2800" dirty="0"/>
              <a:t>Утверждение о параметрах генеральных совокупностей, которые необходимо проверить</a:t>
            </a:r>
          </a:p>
          <a:p>
            <a:r>
              <a:rPr lang="ru-RU" sz="2800" i="1" dirty="0"/>
              <a:t>«Средний чек в двух группах не отличается»</a:t>
            </a:r>
          </a:p>
          <a:p>
            <a:pPr marL="0" indent="0">
              <a:buNone/>
            </a:pPr>
            <a:r>
              <a:rPr lang="en-US" sz="2800" i="1" dirty="0"/>
              <a:t>H1:</a:t>
            </a:r>
            <a:endParaRPr lang="ru-RU" sz="2800" i="1" dirty="0"/>
          </a:p>
          <a:p>
            <a:r>
              <a:rPr lang="ru-RU" sz="2800" dirty="0"/>
              <a:t>Утверждение, противоположное нулевой гипотезе</a:t>
            </a:r>
          </a:p>
          <a:p>
            <a:r>
              <a:rPr lang="ru-RU" sz="2800" i="1" dirty="0"/>
              <a:t>«Средний чек в двух группах отличается»</a:t>
            </a:r>
          </a:p>
          <a:p>
            <a:endParaRPr lang="ru-RU" sz="2800" dirty="0"/>
          </a:p>
          <a:p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343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Ошибки </a:t>
            </a:r>
            <a:r>
              <a:rPr lang="en-US" dirty="0"/>
              <a:t>I </a:t>
            </a:r>
            <a:r>
              <a:rPr lang="ru-RU" dirty="0"/>
              <a:t>и </a:t>
            </a:r>
            <a:r>
              <a:rPr lang="en-US" dirty="0"/>
              <a:t>II </a:t>
            </a:r>
            <a:r>
              <a:rPr lang="ru-RU" dirty="0"/>
              <a:t>рода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1691640"/>
                <a:ext cx="9601200" cy="448056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sz="2800" i="1" dirty="0"/>
                  <a:t>Ошибка </a:t>
                </a:r>
                <a:r>
                  <a:rPr lang="en-US" sz="2800" i="1" dirty="0"/>
                  <a:t>I </a:t>
                </a:r>
                <a:r>
                  <a:rPr lang="ru-RU" sz="2800" i="1" dirty="0"/>
                  <a:t>рода</a:t>
                </a:r>
                <a:r>
                  <a:rPr lang="ru-RU" sz="2800" dirty="0"/>
                  <a:t>: </a:t>
                </a:r>
              </a:p>
              <a:p>
                <a:r>
                  <a:rPr lang="ru-RU" sz="2800" dirty="0"/>
                  <a:t>Вероятность отвергнуть</a:t>
                </a:r>
                <a:r>
                  <a:rPr lang="en-US" sz="2800" dirty="0"/>
                  <a:t> </a:t>
                </a:r>
                <a:r>
                  <a:rPr lang="en-US" sz="2800" i="1" dirty="0"/>
                  <a:t>H</a:t>
                </a:r>
                <a:r>
                  <a:rPr lang="en-US" sz="2800" i="1" baseline="-25000" dirty="0"/>
                  <a:t>0</a:t>
                </a:r>
                <a:r>
                  <a:rPr lang="en-US" sz="2800" dirty="0"/>
                  <a:t>, </a:t>
                </a:r>
                <a:r>
                  <a:rPr lang="ru-RU" sz="2800" dirty="0"/>
                  <a:t>когда она на самом деле верна (</a:t>
                </a:r>
                <a:r>
                  <a:rPr lang="en-US" sz="2800" dirty="0">
                    <a:sym typeface="Symbol" pitchFamily="2" charset="2"/>
                  </a:rPr>
                  <a:t></a:t>
                </a:r>
                <a:r>
                  <a:rPr lang="ru-RU" sz="2800" dirty="0"/>
                  <a:t>).</a:t>
                </a:r>
              </a:p>
              <a:p>
                <a:pPr marL="0" indent="0">
                  <a:buNone/>
                </a:pPr>
                <a:r>
                  <a:rPr lang="ru-RU" sz="2800" i="1" dirty="0"/>
                  <a:t>Ошибка </a:t>
                </a:r>
                <a:r>
                  <a:rPr lang="en-US" sz="2800" i="1" dirty="0"/>
                  <a:t>II </a:t>
                </a:r>
                <a:r>
                  <a:rPr lang="ru-RU" sz="2800" i="1" dirty="0"/>
                  <a:t>рода</a:t>
                </a:r>
                <a:r>
                  <a:rPr lang="ru-RU" sz="2800" dirty="0"/>
                  <a:t>: </a:t>
                </a:r>
              </a:p>
              <a:p>
                <a:r>
                  <a:rPr lang="ru-RU" sz="2800" dirty="0"/>
                  <a:t>Вероятность не отвергнуть</a:t>
                </a:r>
                <a:r>
                  <a:rPr lang="en-US" sz="2800" dirty="0"/>
                  <a:t> </a:t>
                </a:r>
                <a:r>
                  <a:rPr lang="en-US" sz="2800" i="1" dirty="0"/>
                  <a:t>H</a:t>
                </a:r>
                <a:r>
                  <a:rPr lang="en-US" sz="2800" i="1" baseline="-25000" dirty="0"/>
                  <a:t>0</a:t>
                </a:r>
                <a:r>
                  <a:rPr lang="en-US" sz="2800" dirty="0"/>
                  <a:t>, </a:t>
                </a:r>
                <a:r>
                  <a:rPr lang="ru-RU" sz="2800" dirty="0"/>
                  <a:t>когда она на самом деле </a:t>
                </a:r>
                <a:r>
                  <a:rPr lang="ru-RU" sz="2800" i="1" dirty="0"/>
                  <a:t>не</a:t>
                </a:r>
                <a:r>
                  <a:rPr lang="ru-RU" sz="2800" dirty="0"/>
                  <a:t> верна (</a:t>
                </a:r>
                <a14:m>
                  <m:oMath xmlns:m="http://schemas.openxmlformats.org/officeDocument/2006/math">
                    <m:r>
                      <a:rPr lang="ru-RU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ru-RU" sz="2800" dirty="0"/>
                  <a:t>).</a:t>
                </a:r>
              </a:p>
              <a:p>
                <a:endParaRPr lang="en-US" sz="2800" dirty="0"/>
              </a:p>
              <a:p>
                <a:endParaRPr lang="en-US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endParaRPr lang="ru-RU" sz="2800" i="1" dirty="0"/>
              </a:p>
              <a:p>
                <a:pPr marL="0" indent="0">
                  <a:buNone/>
                </a:pPr>
                <a:endParaRPr lang="ru-RU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1691640"/>
                <a:ext cx="9601200" cy="4480560"/>
              </a:xfrm>
              <a:blipFill>
                <a:blip r:embed="rId3"/>
                <a:stretch>
                  <a:fillRect l="-1453" t="-19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064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Определения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60"/>
          </a:xfrm>
        </p:spPr>
        <p:txBody>
          <a:bodyPr>
            <a:normAutofit/>
          </a:bodyPr>
          <a:lstStyle/>
          <a:p>
            <a:r>
              <a:rPr lang="ru-RU" sz="2800" i="1" dirty="0"/>
              <a:t>Статистический критерий </a:t>
            </a:r>
            <a:r>
              <a:rPr lang="ru-RU" sz="2800" dirty="0"/>
              <a:t>— правило, которое позволяет делать вывод о том, стоит ли на основе имеющихся данных отвергать нулевую гипотезу или нет.</a:t>
            </a:r>
          </a:p>
          <a:p>
            <a:r>
              <a:rPr lang="en-US" sz="2800" i="1" dirty="0"/>
              <a:t>P-</a:t>
            </a:r>
            <a:r>
              <a:rPr lang="ru-RU" sz="2800" i="1" dirty="0"/>
              <a:t>значение (</a:t>
            </a:r>
            <a:r>
              <a:rPr lang="en-US" sz="2800" i="1" dirty="0"/>
              <a:t>P-value) </a:t>
            </a:r>
            <a:r>
              <a:rPr lang="en-US" sz="2800" dirty="0"/>
              <a:t>— </a:t>
            </a:r>
            <a:r>
              <a:rPr lang="ru-RU" sz="2800" dirty="0"/>
              <a:t>вероятность ошибки, при условии, что нулевая гипотеза верна.</a:t>
            </a:r>
          </a:p>
          <a:p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71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611E52-EB5E-374D-E043-0F88C3C25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52525A-134B-4B19-84E0-C144803CB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711" y="987167"/>
            <a:ext cx="9435317" cy="517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865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Статистические критерии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60"/>
          </a:xfrm>
        </p:spPr>
        <p:txBody>
          <a:bodyPr>
            <a:normAutofit/>
          </a:bodyPr>
          <a:lstStyle/>
          <a:p>
            <a:r>
              <a:rPr lang="ru-RU" sz="2800" dirty="0"/>
              <a:t>Для метрик-конверсий:</a:t>
            </a:r>
          </a:p>
          <a:p>
            <a:pPr lvl="1"/>
            <a:r>
              <a:rPr lang="en-US" sz="2800" dirty="0"/>
              <a:t>Z-</a:t>
            </a:r>
            <a:r>
              <a:rPr lang="ru-RU" sz="2800" dirty="0"/>
              <a:t>тест на равенство долей</a:t>
            </a:r>
          </a:p>
          <a:p>
            <a:r>
              <a:rPr lang="ru-RU" sz="2800" dirty="0"/>
              <a:t>Для абсолютных метрик:</a:t>
            </a:r>
          </a:p>
          <a:p>
            <a:pPr lvl="1"/>
            <a:r>
              <a:rPr lang="ru-RU" sz="2800" dirty="0"/>
              <a:t>Т-тест, критерий Манна-Уитни</a:t>
            </a:r>
          </a:p>
          <a:p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012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en-US" dirty="0"/>
              <a:t>Z-</a:t>
            </a:r>
            <a:r>
              <a:rPr lang="ru-RU" dirty="0"/>
              <a:t>тест на равенство долей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3703318"/>
                <a:ext cx="9601200" cy="2468881"/>
              </a:xfrm>
            </p:spPr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800" dirty="0"/>
                  <a:t> </a:t>
                </a:r>
                <a:r>
                  <a:rPr lang="ru-RU" sz="2800" dirty="0"/>
                  <a:t>–</a:t>
                </a:r>
                <a:r>
                  <a:rPr lang="en-US" sz="2800" dirty="0"/>
                  <a:t> </a:t>
                </a:r>
                <a:r>
                  <a:rPr lang="ru-RU" sz="2800" dirty="0"/>
                  <a:t>конверсия в первой группе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ru-RU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800" dirty="0"/>
                  <a:t> </a:t>
                </a:r>
                <a:r>
                  <a:rPr lang="ru-RU" sz="2800" dirty="0"/>
                  <a:t>–</a:t>
                </a:r>
                <a:r>
                  <a:rPr lang="en-US" sz="2800" dirty="0"/>
                  <a:t> </a:t>
                </a:r>
                <a:r>
                  <a:rPr lang="ru-RU" sz="2800" dirty="0"/>
                  <a:t>конверсия во второй группе</a:t>
                </a:r>
                <a:endParaRPr lang="en-US" sz="2800" dirty="0"/>
              </a:p>
              <a:p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800" dirty="0"/>
                  <a:t> </a:t>
                </a:r>
                <a:r>
                  <a:rPr lang="ru-RU" sz="2800" dirty="0"/>
                  <a:t>–</a:t>
                </a:r>
                <a:r>
                  <a:rPr lang="en-US" sz="2800" dirty="0"/>
                  <a:t> </a:t>
                </a:r>
                <a:r>
                  <a:rPr lang="ru-RU" sz="2800" dirty="0"/>
                  <a:t>конверсия для всех наблюдений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800" dirty="0"/>
                  <a:t> – </a:t>
                </a:r>
                <a:r>
                  <a:rPr lang="ru-RU" sz="2800" dirty="0"/>
                  <a:t>количество наблюдений в первой</a:t>
                </a:r>
                <a:r>
                  <a:rPr lang="en-US" sz="2800" dirty="0"/>
                  <a:t>/</a:t>
                </a:r>
                <a:r>
                  <a:rPr lang="ru-RU" sz="2800" dirty="0"/>
                  <a:t>второй группе</a:t>
                </a:r>
                <a:r>
                  <a:rPr lang="en-US" sz="2800" dirty="0"/>
                  <a:t> </a:t>
                </a:r>
              </a:p>
              <a:p>
                <a:pPr marL="0" indent="0">
                  <a:buNone/>
                </a:pPr>
                <a:endParaRPr lang="ru-RU" sz="2800" dirty="0"/>
              </a:p>
              <a:p>
                <a:endParaRPr lang="ru-RU" sz="2800" dirty="0"/>
              </a:p>
              <a:p>
                <a:pPr marL="0" indent="0">
                  <a:buNone/>
                </a:pPr>
                <a:endParaRPr lang="ru-RU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endParaRPr lang="ru-RU" sz="2800" i="1" dirty="0"/>
              </a:p>
              <a:p>
                <a:pPr marL="0" indent="0">
                  <a:buNone/>
                </a:pPr>
                <a:endParaRPr lang="ru-RU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3703318"/>
                <a:ext cx="9601200" cy="2468881"/>
              </a:xfrm>
              <a:blipFill>
                <a:blip r:embed="rId3"/>
                <a:stretch>
                  <a:fillRect l="-1321" t="-3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19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A80FDC-5C78-674F-85E5-8C50349DDEF7}"/>
              </a:ext>
            </a:extLst>
          </p:cNvPr>
          <p:cNvSpPr/>
          <p:nvPr/>
        </p:nvSpPr>
        <p:spPr>
          <a:xfrm>
            <a:off x="4023252" y="1758621"/>
            <a:ext cx="4145494" cy="166435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E6C3D62-60C1-3248-8879-91BA049E6CD1}"/>
                  </a:ext>
                </a:extLst>
              </p:cNvPr>
              <p:cNvSpPr/>
              <p:nvPr/>
            </p:nvSpPr>
            <p:spPr>
              <a:xfrm>
                <a:off x="4023252" y="1881971"/>
                <a:ext cx="4145494" cy="14494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𝑍</m:t>
                      </m:r>
                      <m:r>
                        <a:rPr lang="ru-RU" sz="28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acc>
                            <m:accPr>
                              <m:chr m:val="̂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acc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̂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acc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acc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(1−</m:t>
                              </m:r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</m:acc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d>
                                <m:d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e>
                                        <m:sub>
                                          <m: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</m:e>
                          </m:rad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E6C3D62-60C1-3248-8879-91BA049E6CD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3252" y="1881971"/>
                <a:ext cx="4145494" cy="1449436"/>
              </a:xfrm>
              <a:prstGeom prst="rect">
                <a:avLst/>
              </a:prstGeom>
              <a:blipFill>
                <a:blip r:embed="rId4"/>
                <a:stretch>
                  <a:fillRect t="-43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59244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A7C9F-0D00-7748-8DBC-870EC9CDC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Обо мне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45F7-A93A-F045-8DFD-1078458EE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69232"/>
            <a:ext cx="5791200" cy="5719536"/>
          </a:xfrm>
        </p:spPr>
        <p:txBody>
          <a:bodyPr>
            <a:normAutofit fontScale="55000" lnSpcReduction="20000"/>
          </a:bodyPr>
          <a:lstStyle/>
          <a:p>
            <a:r>
              <a:rPr lang="ru-RU" sz="3800" dirty="0"/>
              <a:t>2013-2017</a:t>
            </a:r>
            <a:endParaRPr lang="en-US" sz="3800" dirty="0"/>
          </a:p>
          <a:p>
            <a:pPr marL="0" indent="0">
              <a:buNone/>
            </a:pPr>
            <a:r>
              <a:rPr lang="ru-RU" sz="3800" dirty="0" err="1"/>
              <a:t>Бакалавриат</a:t>
            </a:r>
            <a:r>
              <a:rPr lang="ru-RU" sz="3800" dirty="0"/>
              <a:t> </a:t>
            </a:r>
            <a:r>
              <a:rPr lang="ru-RU" sz="3800" i="1" dirty="0"/>
              <a:t>НИУ ВШЭ </a:t>
            </a:r>
            <a:r>
              <a:rPr lang="en-US" sz="3800" dirty="0"/>
              <a:t>|</a:t>
            </a:r>
            <a:r>
              <a:rPr lang="ru-RU" sz="3800" dirty="0"/>
              <a:t>     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3800" dirty="0"/>
              <a:t>Факультет Менеджмента</a:t>
            </a:r>
          </a:p>
          <a:p>
            <a:r>
              <a:rPr lang="ru-RU" sz="3800" dirty="0"/>
              <a:t>2017-2019 </a:t>
            </a:r>
          </a:p>
          <a:p>
            <a:pPr marL="0" indent="0">
              <a:buNone/>
            </a:pPr>
            <a:r>
              <a:rPr lang="ru-RU" sz="3800" dirty="0"/>
              <a:t>Магистратура </a:t>
            </a:r>
            <a:r>
              <a:rPr lang="ru-RU" sz="3800" i="1" dirty="0"/>
              <a:t>Университета Кёльна,</a:t>
            </a:r>
            <a:r>
              <a:rPr lang="en-US" sz="3800" i="1" dirty="0"/>
              <a:t> </a:t>
            </a:r>
            <a:r>
              <a:rPr lang="ru-RU" sz="3800" i="1" dirty="0"/>
              <a:t>Германия </a:t>
            </a:r>
            <a:r>
              <a:rPr lang="en-US" sz="3800" dirty="0"/>
              <a:t>| </a:t>
            </a:r>
            <a:endParaRPr lang="ru-RU" sz="3800" dirty="0"/>
          </a:p>
          <a:p>
            <a:pPr marL="0" indent="0">
              <a:spcBef>
                <a:spcPts val="0"/>
              </a:spcBef>
              <a:buNone/>
            </a:pPr>
            <a:r>
              <a:rPr lang="ru-RU" sz="3800" dirty="0"/>
              <a:t>Факультет Бизнес администрирования </a:t>
            </a:r>
            <a:r>
              <a:rPr lang="en-US" sz="3800" dirty="0"/>
              <a:t>| </a:t>
            </a:r>
            <a:endParaRPr lang="ru-RU" sz="3800" dirty="0"/>
          </a:p>
          <a:p>
            <a:pPr marL="0" indent="0">
              <a:spcBef>
                <a:spcPts val="0"/>
              </a:spcBef>
              <a:buNone/>
            </a:pPr>
            <a:r>
              <a:rPr lang="ru-RU" sz="3800" dirty="0"/>
              <a:t>Специализация Статистика и эконометрика</a:t>
            </a:r>
            <a:r>
              <a:rPr lang="en-US" sz="3800" dirty="0"/>
              <a:t> </a:t>
            </a:r>
            <a:endParaRPr lang="ru-RU" sz="3800" dirty="0"/>
          </a:p>
          <a:p>
            <a:r>
              <a:rPr lang="ru-RU" sz="3800" dirty="0"/>
              <a:t>2018-2019 </a:t>
            </a:r>
          </a:p>
          <a:p>
            <a:pPr marL="0" indent="0">
              <a:buNone/>
            </a:pPr>
            <a:r>
              <a:rPr lang="ru-RU" sz="3800" i="1" dirty="0"/>
              <a:t>Университет Кельна, Германия </a:t>
            </a:r>
            <a:r>
              <a:rPr lang="en-US" sz="3800" dirty="0"/>
              <a:t>| </a:t>
            </a:r>
            <a:r>
              <a:rPr lang="ru-RU" sz="3800" dirty="0"/>
              <a:t>        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ru-RU" sz="3800" dirty="0"/>
              <a:t>Научный сотрудник</a:t>
            </a:r>
          </a:p>
          <a:p>
            <a:r>
              <a:rPr lang="ru-RU" sz="3800" dirty="0"/>
              <a:t>2019 </a:t>
            </a:r>
          </a:p>
          <a:p>
            <a:pPr marL="0" indent="0">
              <a:buNone/>
            </a:pPr>
            <a:r>
              <a:rPr lang="en-US" sz="3800" i="1" dirty="0"/>
              <a:t>OBI</a:t>
            </a:r>
            <a:r>
              <a:rPr lang="en-US" sz="3800" dirty="0"/>
              <a:t> | </a:t>
            </a:r>
            <a:endParaRPr lang="ru-RU" sz="3800" dirty="0"/>
          </a:p>
          <a:p>
            <a:pPr marL="0" indent="0">
              <a:spcBef>
                <a:spcPts val="0"/>
              </a:spcBef>
              <a:buNone/>
            </a:pPr>
            <a:r>
              <a:rPr lang="ru-RU" sz="3800" dirty="0"/>
              <a:t>Дата </a:t>
            </a:r>
            <a:r>
              <a:rPr lang="ru-RU" sz="3800" dirty="0" err="1"/>
              <a:t>сайентист</a:t>
            </a:r>
            <a:endParaRPr lang="ru-RU" sz="3800" dirty="0"/>
          </a:p>
          <a:p>
            <a:r>
              <a:rPr lang="ru-RU" sz="3800" dirty="0"/>
              <a:t>С 2019</a:t>
            </a:r>
          </a:p>
          <a:p>
            <a:pPr marL="0" indent="0">
              <a:buNone/>
            </a:pPr>
            <a:r>
              <a:rPr lang="ru-RU" sz="3800" i="1" dirty="0"/>
              <a:t>Яндекс </a:t>
            </a:r>
            <a:r>
              <a:rPr lang="en-US" sz="3800" i="1" dirty="0"/>
              <a:t>| </a:t>
            </a:r>
            <a:endParaRPr lang="ru-RU" sz="3800" i="1" dirty="0"/>
          </a:p>
          <a:p>
            <a:pPr marL="0" indent="0">
              <a:spcBef>
                <a:spcPts val="0"/>
              </a:spcBef>
              <a:buNone/>
            </a:pPr>
            <a:r>
              <a:rPr lang="ru-RU" sz="3800" dirty="0"/>
              <a:t>Аналитик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F4DA1-87D2-6446-8E44-450C13028D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4246556"/>
            <a:ext cx="3855720" cy="2393729"/>
          </a:xfrm>
        </p:spPr>
        <p:txBody>
          <a:bodyPr>
            <a:normAutofit/>
          </a:bodyPr>
          <a:lstStyle/>
          <a:p>
            <a:pPr algn="ctr"/>
            <a:r>
              <a:rPr lang="ru-RU" sz="2800" i="1" dirty="0"/>
              <a:t> Яндекс, аналитик</a:t>
            </a:r>
          </a:p>
          <a:p>
            <a:pPr>
              <a:lnSpc>
                <a:spcPct val="100000"/>
              </a:lnSpc>
              <a:spcAft>
                <a:spcPts val="300"/>
              </a:spcAft>
            </a:pPr>
            <a:endParaRPr lang="en-US" sz="1800" i="1" dirty="0"/>
          </a:p>
          <a:p>
            <a:pPr>
              <a:lnSpc>
                <a:spcPct val="100000"/>
              </a:lnSpc>
              <a:spcAft>
                <a:spcPts val="300"/>
              </a:spcAft>
            </a:pPr>
            <a:endParaRPr lang="en-US" sz="1800" i="1" dirty="0"/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800" i="1" dirty="0"/>
              <a:t>    @</a:t>
            </a:r>
            <a:r>
              <a:rPr lang="en-US" sz="1800" i="1" dirty="0" err="1"/>
              <a:t>kbaidina</a:t>
            </a:r>
            <a:endParaRPr lang="en-US" sz="1800" i="1" dirty="0"/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800" i="1" dirty="0"/>
              <a:t>    </a:t>
            </a:r>
            <a:r>
              <a:rPr lang="en-US" sz="1800" i="1" dirty="0" err="1"/>
              <a:t>kseniia.baidina@gmail.com</a:t>
            </a:r>
            <a:endParaRPr lang="en-US" sz="1800" i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E942E-88F3-F946-89D9-81933F347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5FD1BC-D450-5E41-B0D8-C7F4E9400B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86" t="16666" r="20296" b="27511"/>
          <a:stretch/>
        </p:blipFill>
        <p:spPr>
          <a:xfrm>
            <a:off x="1425614" y="1557375"/>
            <a:ext cx="2482358" cy="2572617"/>
          </a:xfrm>
          <a:prstGeom prst="ellipse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5E4D5E4-D8F9-3C4A-B84C-F6E217401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011" y="5871483"/>
            <a:ext cx="344261" cy="3442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35644B3-ACEE-864E-B11C-E050B8EBD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345" y="5539093"/>
            <a:ext cx="467591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5179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en-US" dirty="0"/>
              <a:t>T-</a:t>
            </a:r>
            <a:r>
              <a:rPr lang="ru-RU" dirty="0"/>
              <a:t>тест на равенство</a:t>
            </a:r>
            <a:r>
              <a:rPr lang="en-US" dirty="0"/>
              <a:t> </a:t>
            </a:r>
            <a:r>
              <a:rPr lang="ru-RU" dirty="0"/>
              <a:t>средних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3703318"/>
                <a:ext cx="9601200" cy="2468881"/>
              </a:xfrm>
            </p:spPr>
            <p:txBody>
              <a:bodyPr>
                <a:normAutofit/>
              </a:bodyPr>
              <a:lstStyle/>
              <a:p>
                <a:r>
                  <a:rPr lang="en-US" sz="2800" i="1" dirty="0"/>
                  <a:t>H</a:t>
                </a:r>
                <a:r>
                  <a:rPr lang="en-US" sz="2800" i="1" baseline="-25000" dirty="0"/>
                  <a:t>0</a:t>
                </a:r>
                <a:r>
                  <a:rPr lang="en-US" sz="2800" i="1" dirty="0"/>
                  <a:t>:</a:t>
                </a:r>
                <a:r>
                  <a:rPr lang="ru-RU" sz="2800" i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bar>
                          <m:barPr>
                            <m:pos m:val="top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ba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 sz="2800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8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bar>
                          <m:barPr>
                            <m:pos m:val="top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ba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ru-RU" sz="2800" i="1" dirty="0"/>
              </a:p>
              <a:p>
                <a:r>
                  <a:rPr lang="en-US" sz="2800" i="1" dirty="0"/>
                  <a:t>|t| &gt;</a:t>
                </a:r>
                <a:r>
                  <a:rPr lang="ru-RU" sz="2800" i="1" dirty="0"/>
                  <a:t> </a:t>
                </a:r>
                <a:r>
                  <a:rPr lang="en-US" sz="2800" i="1" dirty="0"/>
                  <a:t>t</a:t>
                </a:r>
                <a:r>
                  <a:rPr lang="ru-RU" sz="2800" i="1" baseline="-25000" dirty="0" err="1"/>
                  <a:t>кр</a:t>
                </a:r>
                <a:r>
                  <a:rPr lang="ru-RU" sz="2800" i="1" dirty="0"/>
                  <a:t> – </a:t>
                </a:r>
                <a:r>
                  <a:rPr lang="en-US" sz="2800" i="1" dirty="0"/>
                  <a:t>H</a:t>
                </a:r>
                <a:r>
                  <a:rPr lang="en-US" sz="2800" i="1" baseline="-25000" dirty="0"/>
                  <a:t>0</a:t>
                </a:r>
                <a:r>
                  <a:rPr lang="en-US" sz="2800" i="1" dirty="0"/>
                  <a:t> </a:t>
                </a:r>
                <a:r>
                  <a:rPr lang="ru-RU" sz="2800" dirty="0"/>
                  <a:t>отклоняется</a:t>
                </a:r>
                <a:endParaRPr lang="en-US" sz="2800" dirty="0"/>
              </a:p>
              <a:p>
                <a:endParaRPr lang="ru-RU" sz="2800" dirty="0"/>
              </a:p>
              <a:p>
                <a:pPr marL="0" indent="0">
                  <a:buNone/>
                </a:pPr>
                <a:endParaRPr lang="ru-RU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endParaRPr lang="ru-RU" sz="2800" i="1" dirty="0"/>
              </a:p>
              <a:p>
                <a:pPr marL="0" indent="0">
                  <a:buNone/>
                </a:pPr>
                <a:endParaRPr lang="ru-RU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3703318"/>
                <a:ext cx="9601200" cy="2468881"/>
              </a:xfrm>
              <a:blipFill>
                <a:blip r:embed="rId3"/>
                <a:stretch>
                  <a:fillRect l="-1321" t="-3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8B2732-474E-5D4E-1149-DA9E4B4013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425" y="1764648"/>
            <a:ext cx="2698750" cy="18259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82BFF2-2A74-11FD-4DAD-1247FE0BBD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0450" y="1799275"/>
            <a:ext cx="4387850" cy="143354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EFC24EB-515B-5165-2BC4-A2E808E4BF23}"/>
              </a:ext>
            </a:extLst>
          </p:cNvPr>
          <p:cNvSpPr/>
          <p:nvPr/>
        </p:nvSpPr>
        <p:spPr>
          <a:xfrm>
            <a:off x="2330450" y="1764648"/>
            <a:ext cx="3994150" cy="166435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C1AC50B-C932-8179-E8BF-6F00C3788781}"/>
              </a:ext>
            </a:extLst>
          </p:cNvPr>
          <p:cNvSpPr/>
          <p:nvPr/>
        </p:nvSpPr>
        <p:spPr>
          <a:xfrm>
            <a:off x="6718300" y="1657936"/>
            <a:ext cx="2936875" cy="203932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0157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en-US" dirty="0"/>
              <a:t>U-</a:t>
            </a:r>
            <a:r>
              <a:rPr lang="ru-RU" dirty="0"/>
              <a:t>критерий Манна-Уитни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1847850"/>
                <a:ext cx="9601200" cy="4324349"/>
              </a:xfrm>
            </p:spPr>
            <p:txBody>
              <a:bodyPr>
                <a:normAutofit/>
              </a:bodyPr>
              <a:lstStyle/>
              <a:p>
                <a:r>
                  <a:rPr lang="en-US" sz="2800" i="1" dirty="0"/>
                  <a:t>H</a:t>
                </a:r>
                <a:r>
                  <a:rPr lang="en-US" sz="2800" i="1" baseline="-25000" dirty="0"/>
                  <a:t>0</a:t>
                </a:r>
                <a:r>
                  <a:rPr lang="en-US" sz="2800" i="1" dirty="0"/>
                  <a:t>:</a:t>
                </a:r>
                <a:r>
                  <a:rPr lang="ru-RU" sz="2800" i="1" dirty="0"/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&lt;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sz="2800" i="1">
                        <a:latin typeface="Cambria Math" panose="02040503050406030204" pitchFamily="18" charset="0"/>
                      </a:rPr>
                      <m:t>=0.5</m:t>
                    </m:r>
                  </m:oMath>
                </a14:m>
                <a:endParaRPr lang="en-US" sz="2800" i="1" dirty="0"/>
              </a:p>
              <a:p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ru-RU" sz="2800" i="1">
                            <a:latin typeface="Cambria Math" panose="02040503050406030204" pitchFamily="18" charset="0"/>
                          </a:rPr>
                          <m:t>кр</m:t>
                        </m:r>
                      </m:sub>
                    </m:sSub>
                  </m:oMath>
                </a14:m>
                <a:r>
                  <a:rPr lang="ru-RU" sz="2800" i="1" dirty="0"/>
                  <a:t> – </a:t>
                </a:r>
                <a:r>
                  <a:rPr lang="en-US" sz="2800" i="1" dirty="0"/>
                  <a:t>H</a:t>
                </a:r>
                <a:r>
                  <a:rPr lang="en-US" sz="2800" i="1" baseline="-25000" dirty="0"/>
                  <a:t>0</a:t>
                </a:r>
                <a:r>
                  <a:rPr lang="en-US" sz="2800" i="1" dirty="0"/>
                  <a:t> </a:t>
                </a:r>
                <a:r>
                  <a:rPr lang="ru-RU" sz="2800" b="1" dirty="0"/>
                  <a:t>не отклоняется</a:t>
                </a:r>
              </a:p>
              <a:p>
                <a:endParaRPr lang="ru-RU" sz="2800" dirty="0"/>
              </a:p>
              <a:p>
                <a:pPr marL="0" indent="0">
                  <a:buNone/>
                </a:pPr>
                <a:endParaRPr lang="ru-RU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endParaRPr lang="ru-RU" sz="2800" i="1" dirty="0"/>
              </a:p>
              <a:p>
                <a:pPr marL="0" indent="0">
                  <a:buNone/>
                </a:pPr>
                <a:endParaRPr lang="ru-RU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1847850"/>
                <a:ext cx="9601200" cy="4324349"/>
              </a:xfrm>
              <a:blipFill>
                <a:blip r:embed="rId3"/>
                <a:stretch>
                  <a:fillRect l="-1321" t="-2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146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en-US" dirty="0"/>
              <a:t>U-</a:t>
            </a:r>
            <a:r>
              <a:rPr lang="ru-RU" dirty="0"/>
              <a:t>критерий Манна-Уитни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371600" y="1691640"/>
                <a:ext cx="9601200" cy="448055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sz="2800" i="1" dirty="0"/>
                  <a:t>Алгоритм:</a:t>
                </a:r>
              </a:p>
              <a:p>
                <a:pPr marL="514350" indent="-514350">
                  <a:buAutoNum type="arabicPeriod"/>
                </a:pPr>
                <a:r>
                  <a:rPr lang="ru-RU" sz="2800" dirty="0"/>
                  <a:t>Собираем наблюдения в одну выборку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endParaRPr lang="en-US" sz="2800" dirty="0"/>
              </a:p>
              <a:p>
                <a:pPr marL="514350" indent="-514350">
                  <a:buAutoNum type="arabicPeriod"/>
                </a:pPr>
                <a:r>
                  <a:rPr lang="ru-RU" sz="2800" dirty="0"/>
                  <a:t>Ранжируем наблюдения, считаем сумму рангов отдельно для каждой группы: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ru-RU" sz="2800" i="1">
                        <a:latin typeface="Cambria Math" panose="02040503050406030204" pitchFamily="18" charset="0"/>
                      </a:rPr>
                      <m:t> и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800" dirty="0"/>
              </a:p>
              <a:p>
                <a:pPr marL="514350" indent="-514350">
                  <a:buAutoNum type="arabicPeriod"/>
                </a:pPr>
                <a:r>
                  <a:rPr lang="ru-RU" sz="2800" dirty="0"/>
                  <a:t>Считаем статистики:</a:t>
                </a:r>
              </a:p>
              <a:p>
                <a:pPr marL="0" indent="0">
                  <a:buNone/>
                </a:pPr>
                <a:endParaRPr lang="ru-RU" sz="2800" dirty="0"/>
              </a:p>
              <a:p>
                <a:pPr marL="0" indent="0">
                  <a:buNone/>
                </a:pPr>
                <a:endParaRPr lang="en-US" sz="2800" dirty="0"/>
              </a:p>
              <a:p>
                <a:pPr marL="0" indent="0">
                  <a:buNone/>
                </a:pPr>
                <a:endParaRPr lang="ru-RU" sz="2800" i="1" dirty="0"/>
              </a:p>
              <a:p>
                <a:pPr marL="0" indent="0">
                  <a:buNone/>
                </a:pPr>
                <a:endParaRPr lang="ru-RU" sz="28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ED20A63-FEEF-5049-BB1A-B78F3FAA60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371600" y="1691640"/>
                <a:ext cx="9601200" cy="4480559"/>
              </a:xfrm>
              <a:blipFill>
                <a:blip r:embed="rId3"/>
                <a:stretch>
                  <a:fillRect l="-1453" t="-1983" r="-13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A0FF2AC-694E-B5BC-3A70-83C2CFA093C1}"/>
                  </a:ext>
                </a:extLst>
              </p:cNvPr>
              <p:cNvSpPr/>
              <p:nvPr/>
            </p:nvSpPr>
            <p:spPr>
              <a:xfrm>
                <a:off x="2396201" y="4423570"/>
                <a:ext cx="3539510" cy="9101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+1)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A0FF2AC-694E-B5BC-3A70-83C2CFA093C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6201" y="4423570"/>
                <a:ext cx="3539510" cy="910186"/>
              </a:xfrm>
              <a:prstGeom prst="rect">
                <a:avLst/>
              </a:prstGeom>
              <a:blipFill>
                <a:blip r:embed="rId4"/>
                <a:stretch>
                  <a:fillRect l="-357" r="-1429" b="-68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2B3D7E7-682F-E41D-8233-DB6B3B3AC7C5}"/>
                  </a:ext>
                </a:extLst>
              </p:cNvPr>
              <p:cNvSpPr/>
              <p:nvPr/>
            </p:nvSpPr>
            <p:spPr>
              <a:xfrm>
                <a:off x="6312945" y="4393664"/>
                <a:ext cx="3609311" cy="9101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i="1"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+1)</m:t>
                          </m:r>
                        </m:num>
                        <m:den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oMath>
                  </m:oMathPara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C2B3D7E7-682F-E41D-8233-DB6B3B3AC7C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2945" y="4393664"/>
                <a:ext cx="3609311" cy="910186"/>
              </a:xfrm>
              <a:prstGeom prst="rect">
                <a:avLst/>
              </a:prstGeom>
              <a:blipFill>
                <a:blip r:embed="rId5"/>
                <a:stretch>
                  <a:fillRect r="-1053" b="-69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CE570ACC-0AFD-A28E-457B-915149076C2E}"/>
              </a:ext>
            </a:extLst>
          </p:cNvPr>
          <p:cNvSpPr/>
          <p:nvPr/>
        </p:nvSpPr>
        <p:spPr>
          <a:xfrm>
            <a:off x="2396200" y="4360626"/>
            <a:ext cx="3539511" cy="109983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200E06D-57F2-1EA6-C0A2-023C8F36ACCC}"/>
              </a:ext>
            </a:extLst>
          </p:cNvPr>
          <p:cNvSpPr/>
          <p:nvPr/>
        </p:nvSpPr>
        <p:spPr>
          <a:xfrm>
            <a:off x="6312944" y="4360626"/>
            <a:ext cx="3609311" cy="109983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15658B5-D84F-494D-3FEB-97FCF4BB5F97}"/>
                  </a:ext>
                </a:extLst>
              </p:cNvPr>
              <p:cNvSpPr/>
              <p:nvPr/>
            </p:nvSpPr>
            <p:spPr>
              <a:xfrm>
                <a:off x="3805812" y="5749571"/>
                <a:ext cx="4667388" cy="5572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m:rPr>
                              <m:sty m:val="p"/>
                            </m:rPr>
                            <a:rPr lang="en-US" sz="2800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) </m:t>
                      </m:r>
                    </m:oMath>
                  </m:oMathPara>
                </a14:m>
                <a:endParaRPr lang="en-US" sz="2800" i="1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15658B5-D84F-494D-3FEB-97FCF4BB5F9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5812" y="5749571"/>
                <a:ext cx="4667388" cy="557204"/>
              </a:xfrm>
              <a:prstGeom prst="rect">
                <a:avLst/>
              </a:prstGeom>
              <a:blipFill>
                <a:blip r:embed="rId6"/>
                <a:stretch>
                  <a:fillRect b="-177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>
            <a:extLst>
              <a:ext uri="{FF2B5EF4-FFF2-40B4-BE49-F238E27FC236}">
                <a16:creationId xmlns:a16="http://schemas.microsoft.com/office/drawing/2014/main" id="{2531697C-E694-26E7-1092-F97E63690F48}"/>
              </a:ext>
            </a:extLst>
          </p:cNvPr>
          <p:cNvSpPr/>
          <p:nvPr/>
        </p:nvSpPr>
        <p:spPr>
          <a:xfrm>
            <a:off x="4582399" y="5651151"/>
            <a:ext cx="3027202" cy="76816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9898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23</a:t>
            </a:fld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23C80A9-C7AE-C2A4-E530-8E4C168E8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3518" y="120656"/>
            <a:ext cx="6739218" cy="661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081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Что вы помните?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5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sz="2800" dirty="0"/>
              <a:t>Как проверить качество разбиения пользователей на группы?</a:t>
            </a:r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5890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Что вы помните?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5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sz="2800" dirty="0"/>
              <a:t>Как проверить качество разбиения пользователей на группы?</a:t>
            </a:r>
          </a:p>
          <a:p>
            <a:pPr marL="514350" indent="-514350">
              <a:buAutoNum type="arabicPeriod"/>
            </a:pPr>
            <a:r>
              <a:rPr lang="ru-RU" sz="2800" dirty="0"/>
              <a:t>Какой стат. тест используется для долей?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670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Что вы помните?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59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ru-RU" sz="2800" dirty="0"/>
              <a:t>Как проверить качество разбиения пользователей на группы?</a:t>
            </a:r>
          </a:p>
          <a:p>
            <a:pPr marL="514350" indent="-514350">
              <a:buAutoNum type="arabicPeriod"/>
            </a:pPr>
            <a:r>
              <a:rPr lang="ru-RU" sz="2800" dirty="0"/>
              <a:t>Какой стат. тест используется для долей?</a:t>
            </a:r>
          </a:p>
          <a:p>
            <a:pPr marL="514350" indent="-514350">
              <a:buAutoNum type="arabicPeriod"/>
            </a:pPr>
            <a:r>
              <a:rPr lang="ru-RU" sz="2800" dirty="0"/>
              <a:t>Когда применять Т-тест, а когда тест Манна-Уитни?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52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4572000"/>
          </a:xfrm>
        </p:spPr>
        <p:txBody>
          <a:bodyPr anchor="ctr">
            <a:normAutofit/>
          </a:bodyPr>
          <a:lstStyle/>
          <a:p>
            <a:pPr algn="ctr"/>
            <a:r>
              <a:rPr lang="ru-RU" sz="7200" dirty="0"/>
              <a:t>Размер выборки</a:t>
            </a:r>
            <a:endParaRPr lang="en-US" sz="7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32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Размер выборки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60"/>
          </a:xfrm>
        </p:spPr>
        <p:txBody>
          <a:bodyPr>
            <a:normAutofit/>
          </a:bodyPr>
          <a:lstStyle/>
          <a:p>
            <a:r>
              <a:rPr lang="ru-RU" sz="2800" dirty="0"/>
              <a:t>Для метрик-конверсий – калькулятор размера выборки</a:t>
            </a:r>
          </a:p>
          <a:p>
            <a:pPr marL="0" indent="0">
              <a:buNone/>
            </a:pPr>
            <a:r>
              <a:rPr lang="en-US" sz="2800" dirty="0">
                <a:hlinkClick r:id="rId3"/>
              </a:rPr>
              <a:t>https://www.evanmiller.org/ab-testing/sample-size.html</a:t>
            </a:r>
            <a:r>
              <a:rPr lang="ru-RU" sz="2800" dirty="0"/>
              <a:t> </a:t>
            </a:r>
          </a:p>
          <a:p>
            <a:r>
              <a:rPr lang="ru-RU" sz="2800" dirty="0"/>
              <a:t>Для абсолютных метрик из формулы </a:t>
            </a:r>
            <a:r>
              <a:rPr lang="en-US" sz="2800" dirty="0"/>
              <a:t>T-</a:t>
            </a:r>
            <a:r>
              <a:rPr lang="ru-RU" sz="2800" dirty="0"/>
              <a:t>теста</a:t>
            </a: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28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2BC22A8-01A9-964D-86E1-D1B725CEAD32}"/>
                  </a:ext>
                </a:extLst>
              </p:cNvPr>
              <p:cNvSpPr/>
              <p:nvPr/>
            </p:nvSpPr>
            <p:spPr>
              <a:xfrm>
                <a:off x="4677917" y="3558048"/>
                <a:ext cx="2768450" cy="147335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ru-RU" sz="28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bar>
                            <m:barPr>
                              <m:pos m:val="top"/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</a:rPr>
                              </m:ctrlPr>
                            </m:bar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bar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bar>
                            <m:barPr>
                              <m:pos m:val="top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barPr>
                            <m:e>
                              <m:sSub>
                                <m:sSub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e>
                          </m:bar>
                        </m:num>
                        <m:den>
                          <m:sSub>
                            <m:sSub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b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rad>
                            <m:radPr>
                              <m:degHide m:val="on"/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f>
                                <m:f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  <m:sub>
                                      <m:r>
                                        <a:rPr lang="en-US" sz="2800" b="0" i="1" smtClean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rad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2BC22A8-01A9-964D-86E1-D1B725CEAD3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77917" y="3558048"/>
                <a:ext cx="2768450" cy="1473352"/>
              </a:xfrm>
              <a:prstGeom prst="rect">
                <a:avLst/>
              </a:prstGeom>
              <a:blipFill>
                <a:blip r:embed="rId4"/>
                <a:stretch>
                  <a:fillRect b="-8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>
            <a:extLst>
              <a:ext uri="{FF2B5EF4-FFF2-40B4-BE49-F238E27FC236}">
                <a16:creationId xmlns:a16="http://schemas.microsoft.com/office/drawing/2014/main" id="{974E9FAC-EAF4-0B46-A1AA-0EC4166DF951}"/>
              </a:ext>
            </a:extLst>
          </p:cNvPr>
          <p:cNvSpPr/>
          <p:nvPr/>
        </p:nvSpPr>
        <p:spPr>
          <a:xfrm>
            <a:off x="4603172" y="3525985"/>
            <a:ext cx="2985655" cy="157287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4741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Усложнения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60"/>
          </a:xfrm>
        </p:spPr>
        <p:txBody>
          <a:bodyPr>
            <a:normAutofit/>
          </a:bodyPr>
          <a:lstStyle/>
          <a:p>
            <a:r>
              <a:rPr lang="ru-RU" sz="2800" dirty="0"/>
              <a:t>Нарушение независимости</a:t>
            </a:r>
          </a:p>
          <a:p>
            <a:pPr lvl="1"/>
            <a:r>
              <a:rPr lang="en-US" sz="2800" dirty="0"/>
              <a:t>Network-</a:t>
            </a:r>
            <a:r>
              <a:rPr lang="ru-RU" sz="2800" dirty="0"/>
              <a:t>эффекты</a:t>
            </a:r>
          </a:p>
          <a:p>
            <a:pPr lvl="1"/>
            <a:r>
              <a:rPr lang="ru-RU" sz="2800" dirty="0"/>
              <a:t>Единица анализа </a:t>
            </a:r>
            <a:r>
              <a:rPr lang="en-US" sz="2800" dirty="0"/>
              <a:t>≠ </a:t>
            </a:r>
            <a:r>
              <a:rPr lang="ru-RU" sz="2800" dirty="0"/>
              <a:t>единица рандомизации</a:t>
            </a:r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1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Что такое АБ-тест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3</a:t>
            </a:fld>
            <a:endParaRPr lang="en-US"/>
          </a:p>
        </p:txBody>
      </p:sp>
      <p:pic>
        <p:nvPicPr>
          <p:cNvPr id="1026" name="Picture 2" descr="Airline AB Testing - How VivaAerobus is Using Artificial Intelligence to  Experiment 3X Faster - diggintravel.com">
            <a:extLst>
              <a:ext uri="{FF2B5EF4-FFF2-40B4-BE49-F238E27FC236}">
                <a16:creationId xmlns:a16="http://schemas.microsoft.com/office/drawing/2014/main" id="{D8FD113F-64B1-1DD0-2092-55C5A0A38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434" y="1629422"/>
            <a:ext cx="7527131" cy="4542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29134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Усложнения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60"/>
          </a:xfrm>
        </p:spPr>
        <p:txBody>
          <a:bodyPr>
            <a:normAutofit/>
          </a:bodyPr>
          <a:lstStyle/>
          <a:p>
            <a:r>
              <a:rPr lang="ru-RU" sz="2800" dirty="0"/>
              <a:t>Нарушение независимости</a:t>
            </a:r>
          </a:p>
          <a:p>
            <a:pPr lvl="1"/>
            <a:r>
              <a:rPr lang="en-US" sz="2800" dirty="0"/>
              <a:t>Network-</a:t>
            </a:r>
            <a:r>
              <a:rPr lang="ru-RU" sz="2800" dirty="0"/>
              <a:t>эффекты</a:t>
            </a:r>
          </a:p>
          <a:p>
            <a:pPr lvl="1"/>
            <a:r>
              <a:rPr lang="ru-RU" sz="2800" dirty="0"/>
              <a:t>Единица анализа </a:t>
            </a:r>
            <a:r>
              <a:rPr lang="en-US" sz="2800" dirty="0"/>
              <a:t>≠ </a:t>
            </a:r>
            <a:r>
              <a:rPr lang="ru-RU" sz="2800" dirty="0"/>
              <a:t>единица рандомизации</a:t>
            </a:r>
          </a:p>
          <a:p>
            <a:r>
              <a:rPr lang="ru-RU" sz="2800" dirty="0"/>
              <a:t>Продвинутый анализ экспериментов</a:t>
            </a:r>
          </a:p>
          <a:p>
            <a:pPr lvl="1"/>
            <a:r>
              <a:rPr lang="ru-RU" sz="2800" dirty="0"/>
              <a:t>Анализ по </a:t>
            </a:r>
            <a:r>
              <a:rPr lang="ru-RU" sz="2800" dirty="0" err="1"/>
              <a:t>бакетам</a:t>
            </a:r>
            <a:endParaRPr lang="ru-RU" sz="2800" dirty="0"/>
          </a:p>
          <a:p>
            <a:pPr lvl="1"/>
            <a:r>
              <a:rPr lang="ru-RU" sz="2800" dirty="0"/>
              <a:t>Повышение чувствительности</a:t>
            </a:r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5682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Усложнения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60"/>
          </a:xfrm>
        </p:spPr>
        <p:txBody>
          <a:bodyPr>
            <a:normAutofit lnSpcReduction="10000"/>
          </a:bodyPr>
          <a:lstStyle/>
          <a:p>
            <a:r>
              <a:rPr lang="ru-RU" sz="2800" dirty="0"/>
              <a:t>Нарушение независимости</a:t>
            </a:r>
          </a:p>
          <a:p>
            <a:pPr lvl="1"/>
            <a:r>
              <a:rPr lang="en-US" sz="2800" dirty="0"/>
              <a:t>Network-</a:t>
            </a:r>
            <a:r>
              <a:rPr lang="ru-RU" sz="2800" dirty="0"/>
              <a:t>эффекты</a:t>
            </a:r>
          </a:p>
          <a:p>
            <a:pPr lvl="1"/>
            <a:r>
              <a:rPr lang="ru-RU" sz="2800" dirty="0"/>
              <a:t>Единица анализа </a:t>
            </a:r>
            <a:r>
              <a:rPr lang="en-US" sz="2800" dirty="0"/>
              <a:t>≠ </a:t>
            </a:r>
            <a:r>
              <a:rPr lang="ru-RU" sz="2800" dirty="0"/>
              <a:t>единица рандомизации</a:t>
            </a:r>
          </a:p>
          <a:p>
            <a:r>
              <a:rPr lang="ru-RU" sz="2800" dirty="0"/>
              <a:t>Продвинутый анализ экспериментов</a:t>
            </a:r>
          </a:p>
          <a:p>
            <a:pPr lvl="1"/>
            <a:r>
              <a:rPr lang="ru-RU" sz="2800" dirty="0"/>
              <a:t>Анализ по </a:t>
            </a:r>
            <a:r>
              <a:rPr lang="ru-RU" sz="2800" dirty="0" err="1"/>
              <a:t>бакетам</a:t>
            </a:r>
            <a:endParaRPr lang="ru-RU" sz="2800" dirty="0"/>
          </a:p>
          <a:p>
            <a:pPr lvl="1"/>
            <a:r>
              <a:rPr lang="ru-RU" sz="2800" dirty="0"/>
              <a:t>Повышение чувствительности</a:t>
            </a:r>
          </a:p>
          <a:p>
            <a:r>
              <a:rPr lang="ru-RU" sz="2800" dirty="0"/>
              <a:t>АБ без АБ</a:t>
            </a:r>
          </a:p>
          <a:p>
            <a:pPr lvl="1"/>
            <a:r>
              <a:rPr lang="en-US" sz="2800" dirty="0"/>
              <a:t>Difference in difference</a:t>
            </a:r>
          </a:p>
          <a:p>
            <a:pPr lvl="1"/>
            <a:r>
              <a:rPr lang="en-US" sz="2800" dirty="0"/>
              <a:t>Causal impact</a:t>
            </a:r>
            <a:endParaRPr lang="ru-RU" sz="2800" dirty="0"/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3532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Поездки в Такси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60"/>
          </a:xfrm>
        </p:spPr>
        <p:txBody>
          <a:bodyPr>
            <a:normAutofit fontScale="25000" lnSpcReduction="20000"/>
          </a:bodyPr>
          <a:lstStyle/>
          <a:p>
            <a:pPr lvl="2" indent="-1143000">
              <a:lnSpc>
                <a:spcPct val="150000"/>
              </a:lnSpc>
            </a:pPr>
            <a:r>
              <a:rPr lang="ru-RU" sz="8600" dirty="0"/>
              <a:t>Маркетплейс такси в городе: водители и пассажиры</a:t>
            </a:r>
          </a:p>
          <a:p>
            <a:pPr lvl="2" indent="-1143000">
              <a:lnSpc>
                <a:spcPct val="150000"/>
              </a:lnSpc>
            </a:pPr>
            <a:r>
              <a:rPr lang="ru-RU" sz="8600" dirty="0"/>
              <a:t>У водителей разный приоритет, который зависит от поведения водителя в сервисе</a:t>
            </a:r>
          </a:p>
          <a:p>
            <a:pPr lvl="2" indent="-1143000">
              <a:lnSpc>
                <a:spcPct val="150000"/>
              </a:lnSpc>
            </a:pPr>
            <a:r>
              <a:rPr lang="ru-RU" sz="8600" dirty="0"/>
              <a:t>Результат аналитики: Чем выше у водителя приоритет, тем выше у него метрики в системе (поездки, заработок, рейтинг и пр.)</a:t>
            </a:r>
          </a:p>
          <a:p>
            <a:pPr lvl="2" indent="-1143000">
              <a:lnSpc>
                <a:spcPct val="150000"/>
              </a:lnSpc>
            </a:pPr>
            <a:r>
              <a:rPr lang="ru-RU" sz="8600" dirty="0"/>
              <a:t>Гипотеза: если увеличим приоритет ВСЕМ водителям – сделаем систему эффективнее</a:t>
            </a:r>
          </a:p>
          <a:p>
            <a:pPr lvl="2" indent="-1143000">
              <a:lnSpc>
                <a:spcPct val="150000"/>
              </a:lnSpc>
            </a:pPr>
            <a:r>
              <a:rPr lang="ru-RU" sz="8600" dirty="0"/>
              <a:t>Что покажет АБ-тест?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075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 err="1"/>
              <a:t>Каннибализация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6230471" cy="4480560"/>
          </a:xfrm>
        </p:spPr>
        <p:txBody>
          <a:bodyPr>
            <a:normAutofit fontScale="55000" lnSpcReduction="20000"/>
          </a:bodyPr>
          <a:lstStyle/>
          <a:p>
            <a:pPr marL="228600">
              <a:lnSpc>
                <a:spcPct val="150000"/>
              </a:lnSpc>
            </a:pPr>
            <a:r>
              <a:rPr lang="ru-RU" sz="4400" dirty="0"/>
              <a:t>Реклама включена:</a:t>
            </a:r>
            <a:endParaRPr lang="en-US" sz="4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4400" dirty="0"/>
              <a:t>	– </a:t>
            </a:r>
            <a:r>
              <a:rPr lang="ru-RU" sz="4400" dirty="0"/>
              <a:t>500 визитов/заказов в день с рекламы</a:t>
            </a:r>
            <a:endParaRPr lang="en-US" sz="4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4400" dirty="0"/>
              <a:t>	– X</a:t>
            </a:r>
            <a:r>
              <a:rPr lang="ru-RU" sz="4400" dirty="0"/>
              <a:t> визитов/заказов в день с органики</a:t>
            </a:r>
            <a:endParaRPr lang="en-US" sz="4400" dirty="0"/>
          </a:p>
          <a:p>
            <a:pPr marL="228600" lvl="2">
              <a:lnSpc>
                <a:spcPct val="150000"/>
              </a:lnSpc>
            </a:pPr>
            <a:r>
              <a:rPr lang="ru-RU" sz="4400" dirty="0"/>
              <a:t>Реклама выключена</a:t>
            </a:r>
          </a:p>
          <a:p>
            <a:pPr marL="228600" lvl="2" indent="0">
              <a:lnSpc>
                <a:spcPct val="150000"/>
              </a:lnSpc>
              <a:buNone/>
            </a:pPr>
            <a:r>
              <a:rPr lang="en-US" sz="4400" dirty="0"/>
              <a:t>	– Y</a:t>
            </a:r>
            <a:r>
              <a:rPr lang="ru-RU" sz="4400" dirty="0"/>
              <a:t> визитов/заказов в день с органики</a:t>
            </a:r>
            <a:endParaRPr lang="en-US" sz="4400" dirty="0"/>
          </a:p>
          <a:p>
            <a:pPr lvl="2" indent="-1143000">
              <a:lnSpc>
                <a:spcPct val="150000"/>
              </a:lnSpc>
            </a:pPr>
            <a:endParaRPr lang="ru-RU" sz="8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33</a:t>
            </a:fld>
            <a:endParaRPr lang="en-US"/>
          </a:p>
        </p:txBody>
      </p:sp>
      <p:pic>
        <p:nvPicPr>
          <p:cNvPr id="6" name="Рисунок 3">
            <a:extLst>
              <a:ext uri="{FF2B5EF4-FFF2-40B4-BE49-F238E27FC236}">
                <a16:creationId xmlns:a16="http://schemas.microsoft.com/office/drawing/2014/main" id="{80312B3E-B46D-CC0B-81AE-EF49761C7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848" y="685800"/>
            <a:ext cx="5254033" cy="576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21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4572000"/>
          </a:xfrm>
        </p:spPr>
        <p:txBody>
          <a:bodyPr anchor="ctr">
            <a:normAutofit/>
          </a:bodyPr>
          <a:lstStyle/>
          <a:p>
            <a:pPr algn="ctr"/>
            <a:r>
              <a:rPr lang="ru-RU" sz="7200" dirty="0"/>
              <a:t>Зачем нужен АБ-тест?</a:t>
            </a:r>
            <a:endParaRPr lang="en-US" sz="7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534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Алгоритм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761746"/>
          </a:xfrm>
        </p:spPr>
        <p:txBody>
          <a:bodyPr>
            <a:normAutofit/>
          </a:bodyPr>
          <a:lstStyle/>
          <a:p>
            <a:r>
              <a:rPr lang="ru-RU" sz="2800" dirty="0"/>
              <a:t>Сформулировать гипотезу – что хотим проверить</a:t>
            </a:r>
          </a:p>
          <a:p>
            <a:r>
              <a:rPr lang="ru-RU" sz="2800" dirty="0"/>
              <a:t>Выбрать метрики (</a:t>
            </a:r>
            <a:r>
              <a:rPr lang="ru-RU" sz="2800" i="1" dirty="0"/>
              <a:t>абсолютные метрики и конверсии</a:t>
            </a:r>
            <a:r>
              <a:rPr lang="ru-RU" sz="2800" dirty="0"/>
              <a:t>)</a:t>
            </a:r>
          </a:p>
          <a:p>
            <a:r>
              <a:rPr lang="ru-RU" sz="2800" dirty="0"/>
              <a:t>Рассчитать необходимый размер выборки</a:t>
            </a:r>
          </a:p>
          <a:p>
            <a:r>
              <a:rPr lang="ru-RU" sz="2800" dirty="0"/>
              <a:t>Разбить пользователей группы</a:t>
            </a:r>
          </a:p>
          <a:p>
            <a:r>
              <a:rPr lang="ru-RU" sz="2800" dirty="0"/>
              <a:t>Каждой группе дать разные варианты </a:t>
            </a:r>
            <a:r>
              <a:rPr lang="ru-RU" sz="2800" dirty="0" err="1"/>
              <a:t>тритмента</a:t>
            </a:r>
            <a:endParaRPr lang="ru-RU" sz="2800" dirty="0"/>
          </a:p>
          <a:p>
            <a:r>
              <a:rPr lang="ru-RU" sz="2800" dirty="0"/>
              <a:t>Проанализировать результаты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94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Алгоритм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761746"/>
          </a:xfrm>
        </p:spPr>
        <p:txBody>
          <a:bodyPr>
            <a:normAutofit/>
          </a:bodyPr>
          <a:lstStyle/>
          <a:p>
            <a:r>
              <a:rPr lang="ru-RU" sz="2800" dirty="0"/>
              <a:t>Сформулировать гипотезу – что хотим проверить</a:t>
            </a:r>
          </a:p>
          <a:p>
            <a:r>
              <a:rPr lang="ru-RU" sz="2800" dirty="0"/>
              <a:t>Выбрать метрики (</a:t>
            </a:r>
            <a:r>
              <a:rPr lang="ru-RU" sz="2800" i="1" dirty="0"/>
              <a:t>абсолютные метрики и конверсии</a:t>
            </a:r>
            <a:r>
              <a:rPr lang="ru-RU" sz="2800" dirty="0"/>
              <a:t>)</a:t>
            </a:r>
          </a:p>
          <a:p>
            <a:r>
              <a:rPr lang="ru-RU" sz="2800" dirty="0"/>
              <a:t>Рассчитать необходимый размер выборки</a:t>
            </a:r>
          </a:p>
          <a:p>
            <a:r>
              <a:rPr lang="ru-RU" sz="2800" dirty="0"/>
              <a:t>Разбить пользователей на группы</a:t>
            </a:r>
          </a:p>
          <a:p>
            <a:r>
              <a:rPr lang="ru-RU" sz="2800" dirty="0"/>
              <a:t>Каждой группе дать разные варианты </a:t>
            </a:r>
            <a:r>
              <a:rPr lang="ru-RU" sz="2800" dirty="0" err="1"/>
              <a:t>тритмента</a:t>
            </a:r>
            <a:endParaRPr lang="ru-RU" sz="2800" dirty="0"/>
          </a:p>
          <a:p>
            <a:r>
              <a:rPr lang="ru-RU" sz="2800" dirty="0"/>
              <a:t>Проанализировать результаты</a:t>
            </a: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6</a:t>
            </a:fld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7BCFF11-9A25-AD6F-56C1-1CAC96D57FD4}"/>
              </a:ext>
            </a:extLst>
          </p:cNvPr>
          <p:cNvSpPr/>
          <p:nvPr/>
        </p:nvSpPr>
        <p:spPr>
          <a:xfrm>
            <a:off x="1200150" y="1691640"/>
            <a:ext cx="9296400" cy="116586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979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5010150"/>
          </a:xfrm>
        </p:spPr>
        <p:txBody>
          <a:bodyPr anchor="ctr">
            <a:normAutofit/>
          </a:bodyPr>
          <a:lstStyle/>
          <a:p>
            <a:pPr algn="ctr"/>
            <a:r>
              <a:rPr lang="ru-RU" sz="7200" dirty="0"/>
              <a:t>Разбить пользователей на группы</a:t>
            </a:r>
            <a:br>
              <a:rPr lang="ru-RU" sz="7200" dirty="0"/>
            </a:br>
            <a:br>
              <a:rPr lang="ru-RU" sz="7200" dirty="0"/>
            </a:br>
            <a:r>
              <a:rPr lang="ru-RU" i="1" dirty="0"/>
              <a:t>А что сложного?</a:t>
            </a:r>
            <a:endParaRPr lang="en-US" sz="72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557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/>
          <a:lstStyle/>
          <a:p>
            <a:r>
              <a:rPr lang="ru-RU" dirty="0"/>
              <a:t>Вопросы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1640"/>
            <a:ext cx="9601200" cy="4480560"/>
          </a:xfrm>
        </p:spPr>
        <p:txBody>
          <a:bodyPr>
            <a:normAutofit/>
          </a:bodyPr>
          <a:lstStyle/>
          <a:p>
            <a:r>
              <a:rPr lang="ru-RU" sz="2800" dirty="0"/>
              <a:t>Как проводить несколько экспериментов?</a:t>
            </a:r>
          </a:p>
          <a:p>
            <a:r>
              <a:rPr lang="ru-RU" sz="2800" dirty="0"/>
              <a:t>Как можно детектировать, что разбиение плохое?</a:t>
            </a:r>
            <a:endParaRPr lang="en-US" sz="2800" dirty="0"/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074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C3DE9-B203-0846-807A-04E19EA00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5840"/>
          </a:xfrm>
        </p:spPr>
        <p:txBody>
          <a:bodyPr>
            <a:normAutofit/>
          </a:bodyPr>
          <a:lstStyle/>
          <a:p>
            <a:r>
              <a:rPr lang="ru-RU" dirty="0"/>
              <a:t>АА-тестирование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20A63-FEEF-5049-BB1A-B78F3FAA6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93034"/>
            <a:ext cx="9601200" cy="40761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Помогает проверить:</a:t>
            </a:r>
          </a:p>
          <a:p>
            <a:r>
              <a:rPr lang="ru-RU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Качество разбиения</a:t>
            </a:r>
          </a:p>
          <a:p>
            <a:r>
              <a:rPr lang="ru-RU" sz="2800" dirty="0">
                <a:latin typeface="Cambria Math" panose="02040503050406030204" pitchFamily="18" charset="0"/>
                <a:ea typeface="Cambria Math" panose="02040503050406030204" pitchFamily="18" charset="0"/>
              </a:rPr>
              <a:t>Алгоритмы расчета результатов</a:t>
            </a:r>
          </a:p>
          <a:p>
            <a:endParaRPr lang="ru-RU" sz="28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endParaRPr lang="ru-RU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ru-RU" sz="2800" i="1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88BC-40CC-1942-9A9E-3F82C5AF0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DA6A9-C5D4-2F4D-8DB6-0A5B937119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8229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9270AA94-2367-4B1E-B579-26147B222B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6544</TotalTime>
  <Words>826</Words>
  <Application>Microsoft Macintosh PowerPoint</Application>
  <PresentationFormat>Widescreen</PresentationFormat>
  <Paragraphs>261</Paragraphs>
  <Slides>33</Slides>
  <Notes>31</Notes>
  <HiddenSlides>6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Calibri</vt:lpstr>
      <vt:lpstr>Cambria Math</vt:lpstr>
      <vt:lpstr>Franklin Gothic Book</vt:lpstr>
      <vt:lpstr>Crop</vt:lpstr>
      <vt:lpstr>Аб-тестирование</vt:lpstr>
      <vt:lpstr>Обо мне</vt:lpstr>
      <vt:lpstr>Что такое АБ-тест</vt:lpstr>
      <vt:lpstr>Зачем нужен АБ-тест?</vt:lpstr>
      <vt:lpstr>Алгоритм</vt:lpstr>
      <vt:lpstr>Алгоритм</vt:lpstr>
      <vt:lpstr>Разбить пользователей на группы  А что сложного?</vt:lpstr>
      <vt:lpstr>Вопросы</vt:lpstr>
      <vt:lpstr>АА-тестирование</vt:lpstr>
      <vt:lpstr>Виды разбиения</vt:lpstr>
      <vt:lpstr>Проанализировать результаты</vt:lpstr>
      <vt:lpstr>PowerPoint Presentation</vt:lpstr>
      <vt:lpstr>Как могут выглядеть распределения</vt:lpstr>
      <vt:lpstr>Статистические гипотезы</vt:lpstr>
      <vt:lpstr>Ошибки I и II рода</vt:lpstr>
      <vt:lpstr>Определения</vt:lpstr>
      <vt:lpstr>PowerPoint Presentation</vt:lpstr>
      <vt:lpstr>Статистические критерии</vt:lpstr>
      <vt:lpstr>Z-тест на равенство долей</vt:lpstr>
      <vt:lpstr>T-тест на равенство средних</vt:lpstr>
      <vt:lpstr>U-критерий Манна-Уитни</vt:lpstr>
      <vt:lpstr>U-критерий Манна-Уитни</vt:lpstr>
      <vt:lpstr>PowerPoint Presentation</vt:lpstr>
      <vt:lpstr>Что вы помните?</vt:lpstr>
      <vt:lpstr>Что вы помните?</vt:lpstr>
      <vt:lpstr>Что вы помните?</vt:lpstr>
      <vt:lpstr>Размер выборки</vt:lpstr>
      <vt:lpstr>Размер выборки</vt:lpstr>
      <vt:lpstr>Усложнения</vt:lpstr>
      <vt:lpstr>Усложнения</vt:lpstr>
      <vt:lpstr>Усложнения</vt:lpstr>
      <vt:lpstr>Поездки в Такси</vt:lpstr>
      <vt:lpstr>Каннибализация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Прикладная статистика</dc:title>
  <dc:creator>Microsoft Office User</dc:creator>
  <cp:lastModifiedBy>Microsoft Office User</cp:lastModifiedBy>
  <cp:revision>161</cp:revision>
  <dcterms:created xsi:type="dcterms:W3CDTF">2020-04-12T20:04:09Z</dcterms:created>
  <dcterms:modified xsi:type="dcterms:W3CDTF">2022-10-30T09:34:43Z</dcterms:modified>
</cp:coreProperties>
</file>

<file path=docProps/thumbnail.jpeg>
</file>